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7" r:id="rId2"/>
    <p:sldId id="391" r:id="rId3"/>
    <p:sldId id="1069" r:id="rId4"/>
    <p:sldId id="1070" r:id="rId5"/>
    <p:sldId id="1071" r:id="rId6"/>
    <p:sldId id="1072" r:id="rId7"/>
    <p:sldId id="398" r:id="rId8"/>
  </p:sldIdLst>
  <p:sldSz cx="12192000" cy="6858000"/>
  <p:notesSz cx="6858000" cy="9144000"/>
  <p:defaultTextStyle>
    <a:defPPr marL="0" marR="0" indent="0" algn="l" defTabSz="67347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1pPr>
    <a:lvl2pPr marL="0" marR="0" indent="252554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2pPr>
    <a:lvl3pPr marL="0" marR="0" indent="505108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3pPr>
    <a:lvl4pPr marL="0" marR="0" indent="757663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4pPr>
    <a:lvl5pPr marL="0" marR="0" indent="1010217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5pPr>
    <a:lvl6pPr marL="0" marR="0" indent="1262771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6pPr>
    <a:lvl7pPr marL="0" marR="0" indent="1515326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7pPr>
    <a:lvl8pPr marL="0" marR="0" indent="1767880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8pPr>
    <a:lvl9pPr marL="0" marR="0" indent="2020434" algn="ctr" defTabSz="43027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C6C"/>
    <a:srgbClr val="FF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88299"/>
  </p:normalViewPr>
  <p:slideViewPr>
    <p:cSldViewPr snapToGrid="0">
      <p:cViewPr varScale="1">
        <p:scale>
          <a:sx n="112" d="100"/>
          <a:sy n="112" d="100"/>
        </p:scale>
        <p:origin x="40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4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2" d="100"/>
        <a:sy n="162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C9637-BA44-DF4C-8AB9-9383F607F7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0484D-EC75-FF42-A92E-E7EF1AEB3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7850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3" name="Shape 2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390827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30278" latinLnBrk="0">
      <a:defRPr sz="1500">
        <a:latin typeface="Lucida Grande"/>
        <a:ea typeface="Lucida Grande"/>
        <a:cs typeface="Lucida Grande"/>
        <a:sym typeface="Lucida Grande"/>
      </a:defRPr>
    </a:lvl1pPr>
    <a:lvl2pPr indent="168370" defTabSz="430278" latinLnBrk="0">
      <a:defRPr sz="1500">
        <a:latin typeface="Lucida Grande"/>
        <a:ea typeface="Lucida Grande"/>
        <a:cs typeface="Lucida Grande"/>
        <a:sym typeface="Lucida Grande"/>
      </a:defRPr>
    </a:lvl2pPr>
    <a:lvl3pPr indent="336738" defTabSz="430278" latinLnBrk="0">
      <a:defRPr sz="1500">
        <a:latin typeface="Lucida Grande"/>
        <a:ea typeface="Lucida Grande"/>
        <a:cs typeface="Lucida Grande"/>
        <a:sym typeface="Lucida Grande"/>
      </a:defRPr>
    </a:lvl3pPr>
    <a:lvl4pPr indent="505108" defTabSz="430278" latinLnBrk="0">
      <a:defRPr sz="1500">
        <a:latin typeface="Lucida Grande"/>
        <a:ea typeface="Lucida Grande"/>
        <a:cs typeface="Lucida Grande"/>
        <a:sym typeface="Lucida Grande"/>
      </a:defRPr>
    </a:lvl4pPr>
    <a:lvl5pPr indent="673479" defTabSz="430278" latinLnBrk="0">
      <a:defRPr sz="1500">
        <a:latin typeface="Lucida Grande"/>
        <a:ea typeface="Lucida Grande"/>
        <a:cs typeface="Lucida Grande"/>
        <a:sym typeface="Lucida Grande"/>
      </a:defRPr>
    </a:lvl5pPr>
    <a:lvl6pPr indent="841848" defTabSz="430278" latinLnBrk="0">
      <a:defRPr sz="1500">
        <a:latin typeface="Lucida Grande"/>
        <a:ea typeface="Lucida Grande"/>
        <a:cs typeface="Lucida Grande"/>
        <a:sym typeface="Lucida Grande"/>
      </a:defRPr>
    </a:lvl6pPr>
    <a:lvl7pPr indent="1010217" defTabSz="430278" latinLnBrk="0">
      <a:defRPr sz="1500">
        <a:latin typeface="Lucida Grande"/>
        <a:ea typeface="Lucida Grande"/>
        <a:cs typeface="Lucida Grande"/>
        <a:sym typeface="Lucida Grande"/>
      </a:defRPr>
    </a:lvl7pPr>
    <a:lvl8pPr indent="1178588" defTabSz="430278" latinLnBrk="0">
      <a:defRPr sz="1500">
        <a:latin typeface="Lucida Grande"/>
        <a:ea typeface="Lucida Grande"/>
        <a:cs typeface="Lucida Grande"/>
        <a:sym typeface="Lucida Grande"/>
      </a:defRPr>
    </a:lvl8pPr>
    <a:lvl9pPr indent="1346956" defTabSz="430278" latinLnBrk="0">
      <a:defRPr sz="15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476253" y="946551"/>
            <a:ext cx="11179969" cy="821531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</p:spPr>
        <p:txBody>
          <a:bodyPr lIns="37415" tIns="37415" rIns="37415" bIns="37415" anchor="ctr"/>
          <a:lstStyle/>
          <a:p>
            <a:pPr>
              <a:defRPr sz="3600"/>
            </a:pPr>
            <a:endParaRPr sz="3600"/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511972" y="1973461"/>
            <a:ext cx="11120437" cy="2911078"/>
          </a:xfrm>
          <a:prstGeom prst="rect">
            <a:avLst/>
          </a:prstGeom>
        </p:spPr>
        <p:txBody>
          <a:bodyPr anchor="ctr"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C6C6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sz="half" idx="1"/>
          </p:nvPr>
        </p:nvSpPr>
        <p:spPr>
          <a:xfrm>
            <a:off x="535785" y="1634133"/>
            <a:ext cx="11120436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000">
                <a:solidFill>
                  <a:srgbClr val="747474"/>
                </a:solidFill>
              </a:defRPr>
            </a:lvl1pPr>
            <a:lvl2pPr>
              <a:spcBef>
                <a:spcPts val="600"/>
              </a:spcBef>
              <a:defRPr sz="1800">
                <a:solidFill>
                  <a:srgbClr val="747474"/>
                </a:solidFill>
              </a:defRPr>
            </a:lvl2pPr>
            <a:lvl3pPr>
              <a:spcBef>
                <a:spcPts val="600"/>
              </a:spcBef>
              <a:defRPr sz="1800">
                <a:solidFill>
                  <a:srgbClr val="747474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rgbClr val="747474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rgbClr val="747474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07" name="Shape 2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5" name="Shape 215"/>
          <p:cNvSpPr>
            <a:spLocks noGrp="1"/>
          </p:cNvSpPr>
          <p:nvPr>
            <p:ph type="body" sz="half" idx="1"/>
          </p:nvPr>
        </p:nvSpPr>
        <p:spPr>
          <a:xfrm>
            <a:off x="7846221" y="1634133"/>
            <a:ext cx="3810000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1pPr>
            <a:lvl2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2pPr>
            <a:lvl3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3pPr>
            <a:lvl4pPr>
              <a:defRPr>
                <a:solidFill>
                  <a:srgbClr val="747474"/>
                </a:solidFill>
              </a:defRPr>
            </a:lvl4pPr>
            <a:lvl5pPr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214290"/>
            <a:ext cx="10972800" cy="7143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142984"/>
            <a:ext cx="10972800" cy="5429288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 err="1"/>
              <a:t>Fift</a:t>
            </a:r>
            <a:r>
              <a:rPr lang="en-US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205383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07218" y="3339709"/>
            <a:ext cx="4576990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1" name="Shape 101"/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920508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535785" y="928687"/>
            <a:ext cx="4762500" cy="223242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"/>
          </p:nvPr>
        </p:nvSpPr>
        <p:spPr>
          <a:xfrm>
            <a:off x="535785" y="3527227"/>
            <a:ext cx="4762500" cy="223242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 sz="1900">
                <a:solidFill>
                  <a:srgbClr val="747474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>
                <a:solidFill>
                  <a:srgbClr val="747474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xfrm>
            <a:off x="476251" y="6465096"/>
            <a:ext cx="213419" cy="229449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607223" y="1384107"/>
            <a:ext cx="4572063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12" name="Shape 112"/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920508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535785" y="232172"/>
            <a:ext cx="4762500" cy="98226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sz="half" idx="1"/>
          </p:nvPr>
        </p:nvSpPr>
        <p:spPr>
          <a:xfrm>
            <a:off x="535785" y="1634133"/>
            <a:ext cx="4762500" cy="4616648"/>
          </a:xfrm>
          <a:prstGeom prst="rect">
            <a:avLst/>
          </a:prstGeom>
        </p:spPr>
        <p:txBody>
          <a:bodyPr/>
          <a:lstStyle>
            <a:lvl1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1pPr>
            <a:lvl2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2pPr>
            <a:lvl3pPr>
              <a:spcBef>
                <a:spcPts val="3536"/>
              </a:spcBef>
              <a:defRPr sz="1900">
                <a:solidFill>
                  <a:srgbClr val="747474"/>
                </a:solidFill>
              </a:defRPr>
            </a:lvl3pPr>
            <a:lvl4pPr>
              <a:defRPr>
                <a:solidFill>
                  <a:srgbClr val="747474"/>
                </a:solidFill>
              </a:defRPr>
            </a:lvl4pPr>
            <a:lvl5pPr>
              <a:defRPr>
                <a:solidFill>
                  <a:srgbClr val="747474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478825" y="6465096"/>
            <a:ext cx="213419" cy="229449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 flipH="1">
            <a:off x="6096004" y="1268016"/>
            <a:ext cx="1" cy="3036094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23" name="Shape 123"/>
          <p:cNvSpPr>
            <a:spLocks noGrp="1"/>
          </p:cNvSpPr>
          <p:nvPr>
            <p:ph type="pic" sz="quarter" idx="13"/>
          </p:nvPr>
        </p:nvSpPr>
        <p:spPr>
          <a:xfrm>
            <a:off x="6250783" y="1268016"/>
            <a:ext cx="5453062" cy="303609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sz="quarter" idx="14"/>
          </p:nvPr>
        </p:nvSpPr>
        <p:spPr>
          <a:xfrm>
            <a:off x="488158" y="1268016"/>
            <a:ext cx="5441156" cy="303609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 &amp;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 flipH="1">
            <a:off x="4155284" y="1250156"/>
            <a:ext cx="1" cy="3554016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34" name="Shape 134"/>
          <p:cNvSpPr>
            <a:spLocks noGrp="1"/>
          </p:cNvSpPr>
          <p:nvPr>
            <p:ph type="pic" sz="quarter" idx="13"/>
          </p:nvPr>
        </p:nvSpPr>
        <p:spPr>
          <a:xfrm>
            <a:off x="488159" y="1250156"/>
            <a:ext cx="3524251" cy="355401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pic" sz="half" idx="14"/>
          </p:nvPr>
        </p:nvSpPr>
        <p:spPr>
          <a:xfrm>
            <a:off x="4333878" y="1250156"/>
            <a:ext cx="7393781" cy="355401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2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 flipH="1">
            <a:off x="6084098" y="357191"/>
            <a:ext cx="1" cy="5634655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45" name="Shape 145"/>
          <p:cNvSpPr>
            <a:spLocks noGrp="1"/>
          </p:cNvSpPr>
          <p:nvPr>
            <p:ph type="pic" sz="half" idx="13"/>
          </p:nvPr>
        </p:nvSpPr>
        <p:spPr>
          <a:xfrm>
            <a:off x="440534" y="321469"/>
            <a:ext cx="5476875" cy="5670352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pic" sz="half" idx="14"/>
          </p:nvPr>
        </p:nvSpPr>
        <p:spPr>
          <a:xfrm>
            <a:off x="6238877" y="357190"/>
            <a:ext cx="5464970" cy="5634633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flipH="1">
            <a:off x="4167190" y="1250134"/>
            <a:ext cx="1" cy="3563002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56" name="Shape 156"/>
          <p:cNvSpPr/>
          <p:nvPr/>
        </p:nvSpPr>
        <p:spPr>
          <a:xfrm flipH="1">
            <a:off x="8012909" y="1250134"/>
            <a:ext cx="1" cy="3563002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57" name="Shape 157"/>
          <p:cNvSpPr>
            <a:spLocks noGrp="1"/>
          </p:cNvSpPr>
          <p:nvPr>
            <p:ph type="pic" sz="quarter" idx="13"/>
          </p:nvPr>
        </p:nvSpPr>
        <p:spPr>
          <a:xfrm>
            <a:off x="476252" y="1250159"/>
            <a:ext cx="3548063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pic" sz="quarter" idx="14"/>
          </p:nvPr>
        </p:nvSpPr>
        <p:spPr>
          <a:xfrm>
            <a:off x="8179594" y="1250159"/>
            <a:ext cx="3524251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pic" sz="quarter" idx="15"/>
          </p:nvPr>
        </p:nvSpPr>
        <p:spPr>
          <a:xfrm>
            <a:off x="4333876" y="1250159"/>
            <a:ext cx="3548063" cy="3562945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 flipH="1">
            <a:off x="6084096" y="366095"/>
            <a:ext cx="1" cy="5598958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8" name="Shape 178"/>
          <p:cNvSpPr/>
          <p:nvPr/>
        </p:nvSpPr>
        <p:spPr>
          <a:xfrm>
            <a:off x="6084091" y="3147720"/>
            <a:ext cx="5619758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9" name="Shape 179"/>
          <p:cNvSpPr>
            <a:spLocks noGrp="1"/>
          </p:cNvSpPr>
          <p:nvPr>
            <p:ph type="pic" sz="half" idx="13"/>
          </p:nvPr>
        </p:nvSpPr>
        <p:spPr>
          <a:xfrm>
            <a:off x="476252" y="366117"/>
            <a:ext cx="5453062" cy="559891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pic" sz="quarter" idx="14"/>
          </p:nvPr>
        </p:nvSpPr>
        <p:spPr>
          <a:xfrm>
            <a:off x="6250783" y="366117"/>
            <a:ext cx="5453062" cy="267890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pic" sz="quarter" idx="15"/>
          </p:nvPr>
        </p:nvSpPr>
        <p:spPr>
          <a:xfrm>
            <a:off x="6250783" y="3277195"/>
            <a:ext cx="5453062" cy="2687836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4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 flipH="1">
            <a:off x="8501065" y="366095"/>
            <a:ext cx="1" cy="5598958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1" name="Shape 191"/>
          <p:cNvSpPr/>
          <p:nvPr/>
        </p:nvSpPr>
        <p:spPr>
          <a:xfrm>
            <a:off x="8501062" y="2174384"/>
            <a:ext cx="3214709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2" name="Shape 192"/>
          <p:cNvSpPr/>
          <p:nvPr/>
        </p:nvSpPr>
        <p:spPr>
          <a:xfrm>
            <a:off x="8501062" y="4129986"/>
            <a:ext cx="3214709" cy="89"/>
          </a:xfrm>
          <a:prstGeom prst="line">
            <a:avLst/>
          </a:prstGeom>
          <a:ln w="12700">
            <a:solidFill>
              <a:srgbClr val="ABABAB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93" name="Shape 193"/>
          <p:cNvSpPr>
            <a:spLocks noGrp="1"/>
          </p:cNvSpPr>
          <p:nvPr>
            <p:ph type="pic" idx="13"/>
          </p:nvPr>
        </p:nvSpPr>
        <p:spPr>
          <a:xfrm>
            <a:off x="488158" y="357187"/>
            <a:ext cx="7846219" cy="5607844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pic" sz="quarter" idx="14"/>
          </p:nvPr>
        </p:nvSpPr>
        <p:spPr>
          <a:xfrm>
            <a:off x="8643940" y="2312789"/>
            <a:ext cx="3071812" cy="1714500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pic" sz="quarter" idx="15"/>
          </p:nvPr>
        </p:nvSpPr>
        <p:spPr>
          <a:xfrm>
            <a:off x="8643940" y="4232677"/>
            <a:ext cx="3071812" cy="1732359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pic" sz="quarter" idx="16"/>
          </p:nvPr>
        </p:nvSpPr>
        <p:spPr>
          <a:xfrm>
            <a:off x="8643940" y="357193"/>
            <a:ext cx="3071812" cy="1732359"/>
          </a:xfrm>
          <a:prstGeom prst="rect">
            <a:avLst/>
          </a:prstGeom>
        </p:spPr>
        <p:txBody>
          <a:bodyPr lIns="67347" tIns="33674" rIns="67347" bIns="33674"/>
          <a:lstStyle/>
          <a:p>
            <a:endParaRPr/>
          </a:p>
        </p:txBody>
      </p:sp>
      <p:sp>
        <p:nvSpPr>
          <p:cNvPr id="197" name="Shape 197"/>
          <p:cNvSpPr>
            <a:spLocks noGrp="1"/>
          </p:cNvSpPr>
          <p:nvPr>
            <p:ph type="body" sz="quarter" idx="1"/>
          </p:nvPr>
        </p:nvSpPr>
        <p:spPr>
          <a:xfrm>
            <a:off x="404812" y="6197203"/>
            <a:ext cx="7739062" cy="571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1pPr>
            <a:lvl2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2pPr>
            <a:lvl3pPr marL="0" indent="0">
              <a:spcBef>
                <a:spcPts val="0"/>
              </a:spcBef>
              <a:buSzTx/>
              <a:buNone/>
              <a:defRPr>
                <a:solidFill>
                  <a:srgbClr val="868686"/>
                </a:solidFill>
              </a:defRPr>
            </a:lvl3pPr>
            <a:lvl4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4pPr>
            <a:lvl5pPr marL="0" indent="0">
              <a:spcBef>
                <a:spcPts val="0"/>
              </a:spcBef>
              <a:buSzTx/>
              <a:buNone/>
              <a:defRPr sz="1500">
                <a:solidFill>
                  <a:srgbClr val="86868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Shape 1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07220" y="1384107"/>
            <a:ext cx="10977563" cy="8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37415" tIns="37415" rIns="37415" bIns="37415" anchor="ctr"/>
          <a:lstStyle/>
          <a:p>
            <a:pPr algn="l" defTabSz="336746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07220" y="232172"/>
            <a:ext cx="11049001" cy="982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7415" tIns="37415" rIns="37415" bIns="37415" anchor="b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78660" y="1553865"/>
            <a:ext cx="10977562" cy="4991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7415" tIns="37415" rIns="37415" bIns="37415"/>
          <a:lstStyle>
            <a:lvl2pPr marL="711200" indent="-266700">
              <a:spcBef>
                <a:spcPts val="600"/>
              </a:spcBef>
              <a:defRPr sz="2000"/>
            </a:lvl2pPr>
            <a:lvl3pPr marL="1155700" indent="-266700">
              <a:spcBef>
                <a:spcPts val="600"/>
              </a:spcBef>
              <a:defRPr sz="2000"/>
            </a:lvl3pPr>
            <a:lvl4pPr marL="1600200" indent="-266700">
              <a:spcBef>
                <a:spcPts val="4800"/>
              </a:spcBef>
              <a:defRPr sz="2600"/>
            </a:lvl4pPr>
            <a:lvl5pPr marL="2044700" indent="-266700">
              <a:spcBef>
                <a:spcPts val="4800"/>
              </a:spcBef>
              <a:defRPr sz="2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580534" y="6465096"/>
            <a:ext cx="213419" cy="229449"/>
          </a:xfrm>
          <a:prstGeom prst="rect">
            <a:avLst/>
          </a:prstGeom>
          <a:ln w="12700">
            <a:miter lim="400000"/>
          </a:ln>
        </p:spPr>
        <p:txBody>
          <a:bodyPr wrap="none" lIns="37415" tIns="37415" rIns="37415" bIns="37415">
            <a:spAutoFit/>
          </a:bodyPr>
          <a:lstStyle>
            <a:lvl1pPr algn="r">
              <a:defRPr sz="1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1" r:id="rId12"/>
  </p:sldLayoutIdLst>
  <p:transition spd="med"/>
  <p:txStyles>
    <p:titleStyle>
      <a:lvl1pPr marL="0" marR="0" indent="0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6C6C6C"/>
          </a:solidFill>
          <a:uFillTx/>
          <a:latin typeface="+mj-lt"/>
          <a:ea typeface="+mj-ea"/>
          <a:cs typeface="+mj-cs"/>
          <a:sym typeface="Helvetica Neue Light"/>
        </a:defRPr>
      </a:lvl1pPr>
      <a:lvl2pPr marL="0" marR="0" indent="168374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2pPr>
      <a:lvl3pPr marL="0" marR="0" indent="336746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3pPr>
      <a:lvl4pPr marL="0" marR="0" indent="505121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4pPr>
      <a:lvl5pPr marL="0" marR="0" indent="673496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5pPr>
      <a:lvl6pPr marL="0" marR="0" indent="841869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6pPr>
      <a:lvl7pPr marL="0" marR="0" indent="1010242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7pPr>
      <a:lvl8pPr marL="0" marR="0" indent="1178617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8pPr>
      <a:lvl9pPr marL="0" marR="0" indent="1346989" algn="l" defTabSz="4302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 Light"/>
        </a:defRPr>
      </a:lvl9pPr>
    </p:titleStyle>
    <p:bodyStyle>
      <a:lvl1pPr marL="196437" marR="0" indent="-196437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1pPr>
      <a:lvl2pPr marL="563115" marR="0" indent="-235722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2pPr>
      <a:lvl3pPr marL="890511" marR="0" indent="-235722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3pPr>
      <a:lvl4pPr marL="1163505" marR="0" indent="-181326" algn="l" defTabSz="430289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4pPr>
      <a:lvl5pPr marL="1490899" marR="0" indent="-181326" algn="l" defTabSz="430289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6C6C6C"/>
          </a:solidFill>
          <a:uFillTx/>
          <a:latin typeface="+mn-lt"/>
          <a:ea typeface="+mn-ea"/>
          <a:cs typeface="+mn-cs"/>
          <a:sym typeface="Helvetica Neue"/>
        </a:defRPr>
      </a:lvl5pPr>
      <a:lvl6pPr marL="1818291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6pPr>
      <a:lvl7pPr marL="2145686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7pPr>
      <a:lvl8pPr marL="2473079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8pPr>
      <a:lvl9pPr marL="2800472" marR="0" indent="-181326" algn="l" defTabSz="430289" latinLnBrk="0">
        <a:lnSpc>
          <a:spcPct val="100000"/>
        </a:lnSpc>
        <a:spcBef>
          <a:spcPts val="2652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5E5E5E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68374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336746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505121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673496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841869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010242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178617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346989" algn="r" defTabSz="430289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ics.uci.edu/ml/datasets.php" TargetMode="External"/><Relationship Id="rId2" Type="http://schemas.openxmlformats.org/officeDocument/2006/relationships/hyperlink" Target="https://oralytics.com/2019/04/18/data-sets-for-analytics/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511972" y="273268"/>
            <a:ext cx="11120437" cy="5841782"/>
          </a:xfrm>
          <a:prstGeom prst="rect">
            <a:avLst/>
          </a:prstGeom>
        </p:spPr>
        <p:txBody>
          <a:bodyPr/>
          <a:lstStyle/>
          <a:p>
            <a: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  <a:t>TU 257 – Fundamentals of Data Science</a:t>
            </a:r>
            <a:b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</a:br>
            <a:b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</a:br>
            <a:r>
              <a:rPr lang="en-US" sz="4000" dirty="0">
                <a:solidFill>
                  <a:srgbClr val="6C6C6C"/>
                </a:solidFill>
                <a:ea typeface="Nunito"/>
                <a:cs typeface="Nunito"/>
                <a:sym typeface="Nunito"/>
              </a:rPr>
              <a:t>Data Analytics</a:t>
            </a:r>
            <a:br>
              <a:rPr lang="en-US" sz="4000" dirty="0">
                <a:solidFill>
                  <a:schemeClr val="tx1"/>
                </a:solidFill>
                <a:ea typeface="Nunito"/>
                <a:cs typeface="Nunito"/>
                <a:sym typeface="Nunito"/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Lab 3 – Data Preparation 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6C6C6C"/>
                </a:solidFill>
              </a:rPr>
              <a:t>Brendan Tierney</a:t>
            </a:r>
            <a:endParaRPr dirty="0">
              <a:solidFill>
                <a:srgbClr val="6C6C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8932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9A68-459A-9D42-B93A-D16DE6FD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CD57D-D9C5-3440-A432-8DB990596F6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A lot to cover this week</a:t>
            </a:r>
          </a:p>
          <a:p>
            <a:pPr lvl="1" indent="-196437" rtl="0">
              <a:spcBef>
                <a:spcPts val="1800"/>
              </a:spcBef>
            </a:pPr>
            <a:r>
              <a:rPr lang="en-IE" dirty="0"/>
              <a:t>May not get it all done this week, and might overflow into new week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Run the Demo Notebooks</a:t>
            </a:r>
          </a:p>
          <a:p>
            <a:pPr lvl="1" indent="-196437" rtl="0">
              <a:spcBef>
                <a:spcPts val="1800"/>
              </a:spcBef>
            </a:pPr>
            <a:r>
              <a:rPr lang="en-IE" dirty="0"/>
              <a:t>Step through what is covered in each</a:t>
            </a:r>
          </a:p>
          <a:p>
            <a:pPr lvl="1" indent="-196437" rtl="0">
              <a:spcBef>
                <a:spcPts val="1800"/>
              </a:spcBef>
            </a:pPr>
            <a:r>
              <a:rPr lang="en-IE" dirty="0"/>
              <a:t>Answer any questions in each notebook + write/modify code</a:t>
            </a:r>
          </a:p>
          <a:p>
            <a:pPr lvl="2" indent="-196437" rtl="0">
              <a:spcBef>
                <a:spcPts val="1800"/>
              </a:spcBef>
            </a:pPr>
            <a:r>
              <a:rPr lang="en-IE" dirty="0"/>
              <a:t>Copy code already there, add new cells, write/modify code, run and compare outputs</a:t>
            </a:r>
          </a:p>
          <a:p>
            <a:pPr lvl="2" indent="-196437" rtl="0">
              <a:spcBef>
                <a:spcPts val="1800"/>
              </a:spcBef>
            </a:pPr>
            <a:endParaRPr lang="en-IE" dirty="0"/>
          </a:p>
          <a:p>
            <a:pPr rtl="0">
              <a:spcBef>
                <a:spcPts val="1800"/>
              </a:spcBef>
            </a:pPr>
            <a:r>
              <a:rPr lang="en-IE" dirty="0"/>
              <a:t>Look out for new Python Libraries to install</a:t>
            </a:r>
          </a:p>
          <a:p>
            <a:pPr lvl="1" rtl="0">
              <a:spcBef>
                <a:spcPts val="1800"/>
              </a:spcBef>
            </a:pPr>
            <a:r>
              <a:rPr lang="en-IE" dirty="0"/>
              <a:t>Scikit-Learn, seaborn, </a:t>
            </a:r>
            <a:r>
              <a:rPr lang="en-IE" dirty="0" err="1"/>
              <a:t>imblearn</a:t>
            </a:r>
            <a:r>
              <a:rPr lang="en-IE" dirty="0"/>
              <a:t>, matplotlib</a:t>
            </a:r>
          </a:p>
        </p:txBody>
      </p:sp>
    </p:spTree>
    <p:extLst>
      <p:ext uri="{BB962C8B-B14F-4D97-AF65-F5344CB8AC3E}">
        <p14:creationId xmlns:p14="http://schemas.microsoft.com/office/powerpoint/2010/main" val="19290132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9A68-459A-9D42-B93A-D16DE6FD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CD57D-D9C5-3440-A432-8DB990596F6F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When running the Demo Notebooks</a:t>
            </a:r>
          </a:p>
          <a:p>
            <a:pPr lvl="1" indent="-196437" rtl="0">
              <a:spcBef>
                <a:spcPts val="1800"/>
              </a:spcBef>
            </a:pPr>
            <a:r>
              <a:rPr lang="en-IE" dirty="0"/>
              <a:t>Download the data sets</a:t>
            </a:r>
          </a:p>
          <a:p>
            <a:pPr lvl="1" indent="-196437" rtl="0">
              <a:spcBef>
                <a:spcPts val="1800"/>
              </a:spcBef>
            </a:pPr>
            <a:r>
              <a:rPr lang="en-IE" dirty="0"/>
              <a:t>Change location of data sets to where they are located on your computer</a:t>
            </a:r>
          </a:p>
          <a:p>
            <a:pPr lvl="1" indent="-196437" rtl="0">
              <a:spcBef>
                <a:spcPts val="1800"/>
              </a:spcBef>
            </a:pPr>
            <a:endParaRPr lang="en-IE" dirty="0"/>
          </a:p>
          <a:p>
            <a:pPr rtl="0">
              <a:spcBef>
                <a:spcPts val="1800"/>
              </a:spcBef>
            </a:pPr>
            <a:r>
              <a:rPr lang="en-IE" dirty="0"/>
              <a:t>Displaying Charts</a:t>
            </a:r>
          </a:p>
          <a:p>
            <a:pPr lvl="1" rtl="0">
              <a:spcBef>
                <a:spcPts val="1800"/>
              </a:spcBef>
            </a:pPr>
            <a:r>
              <a:rPr lang="en-IE" dirty="0"/>
              <a:t>Sometimes the Charts (matplotlib, seaborn, etc) don’t display the first time</a:t>
            </a:r>
          </a:p>
          <a:p>
            <a:pPr lvl="1" rtl="0">
              <a:spcBef>
                <a:spcPts val="1800"/>
              </a:spcBef>
            </a:pPr>
            <a:r>
              <a:rPr lang="en-IE" dirty="0"/>
              <a:t>It just looks blank</a:t>
            </a:r>
          </a:p>
          <a:p>
            <a:pPr lvl="1" rtl="0">
              <a:spcBef>
                <a:spcPts val="1800"/>
              </a:spcBef>
            </a:pPr>
            <a:r>
              <a:rPr lang="en-IE" dirty="0"/>
              <a:t>It isn’t an Error</a:t>
            </a:r>
          </a:p>
          <a:p>
            <a:pPr lvl="1" rtl="0">
              <a:spcBef>
                <a:spcPts val="1800"/>
              </a:spcBef>
            </a:pPr>
            <a:r>
              <a:rPr lang="en-IE" dirty="0"/>
              <a:t>Just re-run the cell again</a:t>
            </a:r>
          </a:p>
        </p:txBody>
      </p:sp>
    </p:spTree>
    <p:extLst>
      <p:ext uri="{BB962C8B-B14F-4D97-AF65-F5344CB8AC3E}">
        <p14:creationId xmlns:p14="http://schemas.microsoft.com/office/powerpoint/2010/main" val="67970498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4DAB1-1CAE-A9F3-87EF-128052FB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Demo Notebooks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0F59B-234E-D11A-BB1A-40877AEE1E28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For each Notebook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Download the notebook from the website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Download the associated data set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Open notebook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Change location of data set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Run all cells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Read and Inspect what is happening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Look out for Questions for you to answer or modify code or write new code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Think about what else you could do?   Go do it!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Would you do things differently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Display data/charts etc differently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210312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15AF-4761-8A3B-E42D-CF18B6C3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Demo Notebooks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D19EA-BFF0-B9C0-36C4-8325747B1FF7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Each Notebook Demos different aspect of Data Preparation covered in the notes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It isn’t complete by any means, but gives examples of the main things you will need to do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Every problem and data set is different, so what data transformations you need to do make might be slightly different is each case</a:t>
            </a:r>
          </a:p>
          <a:p>
            <a:pPr rtl="0"/>
            <a:endParaRPr lang="en-IE" dirty="0"/>
          </a:p>
          <a:p>
            <a:pPr rtl="0"/>
            <a:r>
              <a:rPr lang="en-IE" dirty="0"/>
              <a:t>Demo 1 - Data Explorations</a:t>
            </a:r>
          </a:p>
          <a:p>
            <a:pPr rtl="0"/>
            <a:r>
              <a:rPr lang="en-IE" dirty="0"/>
              <a:t>Demo 2 – Data Transformations</a:t>
            </a:r>
          </a:p>
          <a:p>
            <a:pPr rtl="0"/>
            <a:r>
              <a:rPr lang="en-IE" dirty="0"/>
              <a:t>Demo 3 – Scaling Data</a:t>
            </a:r>
          </a:p>
          <a:p>
            <a:pPr rtl="0"/>
            <a:r>
              <a:rPr lang="en-IE" dirty="0"/>
              <a:t>Demo 4 – Correlations</a:t>
            </a:r>
          </a:p>
          <a:p>
            <a:pPr rtl="0"/>
            <a:r>
              <a:rPr lang="en-IE" dirty="0"/>
              <a:t>Demo 5 – Sampling and Unbalanced Data</a:t>
            </a:r>
          </a:p>
        </p:txBody>
      </p:sp>
    </p:spTree>
    <p:extLst>
      <p:ext uri="{BB962C8B-B14F-4D97-AF65-F5344CB8AC3E}">
        <p14:creationId xmlns:p14="http://schemas.microsoft.com/office/powerpoint/2010/main" val="3936635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28192-F4E0-A293-7ED6-F2817233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Next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74F9A-6D34-2F69-787E-CCE3297B6F8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35785" y="1634132"/>
            <a:ext cx="11120436" cy="4991695"/>
          </a:xfrm>
        </p:spPr>
        <p:txBody>
          <a:bodyPr/>
          <a:lstStyle/>
          <a:p>
            <a:pPr rtl="0"/>
            <a:r>
              <a:rPr lang="en-IE" dirty="0">
                <a:solidFill>
                  <a:srgbClr val="C00000"/>
                </a:solidFill>
              </a:rPr>
              <a:t>[Optional]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After completing all the Notebooks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Go back over them to make sure you understand what was covered.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Can you apply the same task/steps/principles covered for a different data set</a:t>
            </a:r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r>
              <a:rPr lang="en-IE" dirty="0"/>
              <a:t>Looking for more data sets?</a:t>
            </a:r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Here is a list I maintain of Data Sets Repositories 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>
                <a:hlinkClick r:id="rId2"/>
              </a:rPr>
              <a:t>https://oralytics.com/2019/04/18/data-sets-for-analytics/</a:t>
            </a:r>
            <a:endParaRPr lang="en-IE" dirty="0"/>
          </a:p>
          <a:p>
            <a:pPr lvl="1" indent="-196437" rtl="0">
              <a:spcBef>
                <a:spcPts val="1200"/>
              </a:spcBef>
            </a:pPr>
            <a:r>
              <a:rPr lang="en-IE" dirty="0"/>
              <a:t>Also check out </a:t>
            </a:r>
          </a:p>
          <a:p>
            <a:pPr lvl="2" indent="-196437" rtl="0">
              <a:spcBef>
                <a:spcPts val="1200"/>
              </a:spcBef>
            </a:pPr>
            <a:r>
              <a:rPr lang="en-IE" dirty="0"/>
              <a:t>UCI Repository </a:t>
            </a:r>
            <a:r>
              <a:rPr lang="en-IE" dirty="0">
                <a:hlinkClick r:id="rId3"/>
              </a:rPr>
              <a:t>https://archive.ics.uci.edu/ml/datasets.php</a:t>
            </a:r>
            <a:endParaRPr lang="en-IE" dirty="0"/>
          </a:p>
          <a:p>
            <a:pPr lvl="2" indent="-196437" rtl="0">
              <a:spcBef>
                <a:spcPts val="1200"/>
              </a:spcBef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19016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7D1D-F513-7C42-802B-40D94CCE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3861B-46AA-684C-9019-4F01DDC6D982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196437" marR="0" indent="-196437" algn="l" defTabSz="430289" rtl="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</a:pPr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9EE470-FA87-EC46-A776-AC51DC012C69}"/>
              </a:ext>
            </a:extLst>
          </p:cNvPr>
          <p:cNvSpPr txBox="1"/>
          <p:nvPr/>
        </p:nvSpPr>
        <p:spPr>
          <a:xfrm>
            <a:off x="3603330" y="1621411"/>
            <a:ext cx="4985339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E" sz="5400" b="1" dirty="0">
                <a:solidFill>
                  <a:srgbClr val="C00000"/>
                </a:solidFill>
                <a:latin typeface="Bradley Hand ITC" panose="03070402050302030203" pitchFamily="66" charset="77"/>
              </a:rPr>
              <a:t>Any Questions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F8B67-CAE8-C941-AF67-8467BF044409}"/>
              </a:ext>
            </a:extLst>
          </p:cNvPr>
          <p:cNvSpPr/>
          <p:nvPr/>
        </p:nvSpPr>
        <p:spPr>
          <a:xfrm>
            <a:off x="2965703" y="312823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584200"/>
            <a:r>
              <a:rPr lang="en-IE" sz="4400" dirty="0">
                <a:solidFill>
                  <a:srgbClr val="0070C0"/>
                </a:solidFill>
                <a:latin typeface="Bradley Hand ITC" panose="03070402050302030203" pitchFamily="66" charset="77"/>
              </a:rPr>
              <a:t>What Now/Next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445FA-D9D4-CA0E-958A-7E06EC413271}"/>
              </a:ext>
            </a:extLst>
          </p:cNvPr>
          <p:cNvSpPr/>
          <p:nvPr/>
        </p:nvSpPr>
        <p:spPr>
          <a:xfrm>
            <a:off x="1043353" y="4518999"/>
            <a:ext cx="103983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84200"/>
            <a:r>
              <a:rPr lang="en-IE" sz="4400" dirty="0">
                <a:solidFill>
                  <a:srgbClr val="7030A0"/>
                </a:solidFill>
                <a:latin typeface="Bradley Hand ITC" panose="03070402050302030203" pitchFamily="66" charset="77"/>
              </a:rPr>
              <a:t>Complete </a:t>
            </a:r>
            <a:r>
              <a:rPr lang="en-IE" sz="4400" b="1" dirty="0">
                <a:solidFill>
                  <a:srgbClr val="7030A0"/>
                </a:solidFill>
                <a:latin typeface="Bradley Hand ITC" panose="03070402050302030203" pitchFamily="66" charset="77"/>
              </a:rPr>
              <a:t>all</a:t>
            </a:r>
            <a:r>
              <a:rPr lang="en-IE" sz="4400" dirty="0">
                <a:solidFill>
                  <a:srgbClr val="7030A0"/>
                </a:solidFill>
                <a:latin typeface="Bradley Hand ITC" panose="03070402050302030203" pitchFamily="66" charset="77"/>
              </a:rPr>
              <a:t> Lab Exercises before </a:t>
            </a:r>
            <a:r>
              <a:rPr lang="en-IE" sz="4400" u="sng" dirty="0">
                <a:solidFill>
                  <a:srgbClr val="7030A0"/>
                </a:solidFill>
                <a:latin typeface="Bradley Hand ITC" panose="03070402050302030203" pitchFamily="66" charset="77"/>
              </a:rPr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31570246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CBCB"/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CBCB"/>
        </a:solid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26041</TotalTime>
  <Words>407</Words>
  <Application>Microsoft Macintosh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Bradley Hand ITC</vt:lpstr>
      <vt:lpstr>Calibri Light</vt:lpstr>
      <vt:lpstr>Helvetica</vt:lpstr>
      <vt:lpstr>Helvetica Neue</vt:lpstr>
      <vt:lpstr>Helvetica Neue Light</vt:lpstr>
      <vt:lpstr>Lucida Grande</vt:lpstr>
      <vt:lpstr>Wingdings</vt:lpstr>
      <vt:lpstr>White</vt:lpstr>
      <vt:lpstr>TU 257 – Fundamentals of Data Science  Data Analytics   Lab 3 – Data Preparation   Brendan Tierney</vt:lpstr>
      <vt:lpstr>Agenda</vt:lpstr>
      <vt:lpstr>Agenda</vt:lpstr>
      <vt:lpstr>Demo Notebooks</vt:lpstr>
      <vt:lpstr>Demo Notebooks</vt:lpstr>
      <vt:lpstr>What Next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Analysis using Hadoop  Lecture 4  Hadoop EcoSystem</dc:title>
  <dc:creator>Brendan Tierney</dc:creator>
  <cp:lastModifiedBy>Brendan Tierney</cp:lastModifiedBy>
  <cp:revision>145</cp:revision>
  <cp:lastPrinted>2021-02-16T11:38:11Z</cp:lastPrinted>
  <dcterms:created xsi:type="dcterms:W3CDTF">2020-12-11T11:51:51Z</dcterms:created>
  <dcterms:modified xsi:type="dcterms:W3CDTF">2023-01-13T18:31:02Z</dcterms:modified>
</cp:coreProperties>
</file>